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83" r:id="rId5"/>
    <p:sldId id="262" r:id="rId6"/>
    <p:sldId id="260" r:id="rId7"/>
    <p:sldId id="261" r:id="rId8"/>
    <p:sldId id="259" r:id="rId9"/>
    <p:sldId id="286" r:id="rId10"/>
    <p:sldId id="264" r:id="rId11"/>
    <p:sldId id="288" r:id="rId12"/>
    <p:sldId id="267" r:id="rId13"/>
    <p:sldId id="268" r:id="rId14"/>
    <p:sldId id="265" r:id="rId15"/>
    <p:sldId id="269" r:id="rId16"/>
    <p:sldId id="282" r:id="rId17"/>
    <p:sldId id="270" r:id="rId18"/>
    <p:sldId id="287" r:id="rId19"/>
    <p:sldId id="271" r:id="rId20"/>
    <p:sldId id="272" r:id="rId21"/>
    <p:sldId id="279" r:id="rId22"/>
    <p:sldId id="281" r:id="rId23"/>
    <p:sldId id="285" r:id="rId24"/>
    <p:sldId id="26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618" y="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086A10-8E2B-49B6-ACF0-FBC2A66F47F8}" type="doc">
      <dgm:prSet loTypeId="urn:microsoft.com/office/officeart/2016/7/layout/VerticalSolidActionList" loCatId="List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8635157-F5C6-476E-8F67-E51C086B4E6E}">
      <dgm:prSet/>
      <dgm:spPr/>
      <dgm:t>
        <a:bodyPr/>
        <a:lstStyle/>
        <a:p>
          <a:r>
            <a:rPr lang="en-US"/>
            <a:t>Interpretability</a:t>
          </a:r>
        </a:p>
      </dgm:t>
    </dgm:pt>
    <dgm:pt modelId="{ABC6E6BE-1255-4ABE-8B2C-D3341D23DEE4}" type="parTrans" cxnId="{71BA491D-63D4-42B8-B0F6-6AE6475AA9AE}">
      <dgm:prSet/>
      <dgm:spPr/>
      <dgm:t>
        <a:bodyPr/>
        <a:lstStyle/>
        <a:p>
          <a:endParaRPr lang="en-US"/>
        </a:p>
      </dgm:t>
    </dgm:pt>
    <dgm:pt modelId="{8D764323-218D-421D-A941-3C22D2A33405}" type="sibTrans" cxnId="{71BA491D-63D4-42B8-B0F6-6AE6475AA9AE}">
      <dgm:prSet phldrT="1"/>
      <dgm:spPr/>
      <dgm:t>
        <a:bodyPr/>
        <a:lstStyle/>
        <a:p>
          <a:endParaRPr lang="en-US"/>
        </a:p>
      </dgm:t>
    </dgm:pt>
    <dgm:pt modelId="{BFC48D3B-0903-468D-BA02-B59B50A8632D}">
      <dgm:prSet/>
      <dgm:spPr/>
      <dgm:t>
        <a:bodyPr/>
        <a:lstStyle/>
        <a:p>
          <a:r>
            <a:rPr lang="en-US"/>
            <a:t>Can obtain “relative importance” of features</a:t>
          </a:r>
        </a:p>
      </dgm:t>
    </dgm:pt>
    <dgm:pt modelId="{53CCB001-E5C7-4186-B7AF-F908BD78A917}" type="parTrans" cxnId="{43159FEE-F1E3-4C4C-A3CE-6B2C3B042578}">
      <dgm:prSet/>
      <dgm:spPr/>
      <dgm:t>
        <a:bodyPr/>
        <a:lstStyle/>
        <a:p>
          <a:endParaRPr lang="en-US"/>
        </a:p>
      </dgm:t>
    </dgm:pt>
    <dgm:pt modelId="{4C7BB714-041B-495A-B7BF-CFB7F9EB8862}" type="sibTrans" cxnId="{43159FEE-F1E3-4C4C-A3CE-6B2C3B042578}">
      <dgm:prSet/>
      <dgm:spPr/>
      <dgm:t>
        <a:bodyPr/>
        <a:lstStyle/>
        <a:p>
          <a:endParaRPr lang="en-US"/>
        </a:p>
      </dgm:t>
    </dgm:pt>
    <dgm:pt modelId="{F9F3E23E-C8D5-495F-9B27-BFCA0059B0C7}">
      <dgm:prSet/>
      <dgm:spPr/>
      <dgm:t>
        <a:bodyPr/>
        <a:lstStyle/>
        <a:p>
          <a:r>
            <a:rPr lang="en-US"/>
            <a:t>Computational Cost</a:t>
          </a:r>
        </a:p>
      </dgm:t>
    </dgm:pt>
    <dgm:pt modelId="{EF301F6D-684C-4AEE-BC73-24F907BFC448}" type="parTrans" cxnId="{A69914CE-D379-40F2-B5EE-34BBB003D075}">
      <dgm:prSet/>
      <dgm:spPr/>
      <dgm:t>
        <a:bodyPr/>
        <a:lstStyle/>
        <a:p>
          <a:endParaRPr lang="en-US"/>
        </a:p>
      </dgm:t>
    </dgm:pt>
    <dgm:pt modelId="{DEFB7AA8-6397-486F-ABCB-EEF8B8C55A86}" type="sibTrans" cxnId="{A69914CE-D379-40F2-B5EE-34BBB003D075}">
      <dgm:prSet phldrT="2"/>
      <dgm:spPr/>
      <dgm:t>
        <a:bodyPr/>
        <a:lstStyle/>
        <a:p>
          <a:endParaRPr lang="en-US"/>
        </a:p>
      </dgm:t>
    </dgm:pt>
    <dgm:pt modelId="{12158ACF-5815-42E5-BF5B-2EE6BCF54689}">
      <dgm:prSet/>
      <dgm:spPr/>
      <dgm:t>
        <a:bodyPr/>
        <a:lstStyle/>
        <a:p>
          <a:r>
            <a:rPr lang="en-US"/>
            <a:t>Can parallelize some ensemble algorithms</a:t>
          </a:r>
        </a:p>
      </dgm:t>
    </dgm:pt>
    <dgm:pt modelId="{EBD70955-7572-4906-AE51-2BE08475ED5E}" type="parTrans" cxnId="{A996C8E3-8ECB-4385-9DA0-9DBA2C7AA0F2}">
      <dgm:prSet/>
      <dgm:spPr/>
      <dgm:t>
        <a:bodyPr/>
        <a:lstStyle/>
        <a:p>
          <a:endParaRPr lang="en-US"/>
        </a:p>
      </dgm:t>
    </dgm:pt>
    <dgm:pt modelId="{91CD1DD5-8F31-45B1-86C4-FDEAC21FE66D}" type="sibTrans" cxnId="{A996C8E3-8ECB-4385-9DA0-9DBA2C7AA0F2}">
      <dgm:prSet/>
      <dgm:spPr/>
      <dgm:t>
        <a:bodyPr/>
        <a:lstStyle/>
        <a:p>
          <a:endParaRPr lang="en-US"/>
        </a:p>
      </dgm:t>
    </dgm:pt>
    <dgm:pt modelId="{6146256C-918B-4679-B59A-C81FD28ABC6B}" type="pres">
      <dgm:prSet presAssocID="{B4086A10-8E2B-49B6-ACF0-FBC2A66F47F8}" presName="Name0" presStyleCnt="0">
        <dgm:presLayoutVars>
          <dgm:dir/>
          <dgm:animLvl val="lvl"/>
          <dgm:resizeHandles val="exact"/>
        </dgm:presLayoutVars>
      </dgm:prSet>
      <dgm:spPr/>
    </dgm:pt>
    <dgm:pt modelId="{DC34998D-F961-44EB-BFD2-5563F21BF22B}" type="pres">
      <dgm:prSet presAssocID="{08635157-F5C6-476E-8F67-E51C086B4E6E}" presName="linNode" presStyleCnt="0"/>
      <dgm:spPr/>
    </dgm:pt>
    <dgm:pt modelId="{822AF76B-919A-4278-BCA7-E16A25B3C32B}" type="pres">
      <dgm:prSet presAssocID="{08635157-F5C6-476E-8F67-E51C086B4E6E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39B88917-CBD9-43C2-B487-28FD58130C07}" type="pres">
      <dgm:prSet presAssocID="{08635157-F5C6-476E-8F67-E51C086B4E6E}" presName="descendantText" presStyleLbl="alignAccFollowNode1" presStyleIdx="0" presStyleCnt="2">
        <dgm:presLayoutVars>
          <dgm:bulletEnabled/>
        </dgm:presLayoutVars>
      </dgm:prSet>
      <dgm:spPr/>
    </dgm:pt>
    <dgm:pt modelId="{72F44002-7D3F-4B1D-968D-971AAE18133F}" type="pres">
      <dgm:prSet presAssocID="{8D764323-218D-421D-A941-3C22D2A33405}" presName="sp" presStyleCnt="0"/>
      <dgm:spPr/>
    </dgm:pt>
    <dgm:pt modelId="{012AF47D-F98B-4EB9-A5CD-F0B53DE0DC48}" type="pres">
      <dgm:prSet presAssocID="{F9F3E23E-C8D5-495F-9B27-BFCA0059B0C7}" presName="linNode" presStyleCnt="0"/>
      <dgm:spPr/>
    </dgm:pt>
    <dgm:pt modelId="{A5F676F9-38F6-4B65-AAF9-E2EC76959E64}" type="pres">
      <dgm:prSet presAssocID="{F9F3E23E-C8D5-495F-9B27-BFCA0059B0C7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6B364F92-0328-4F3E-AA4F-A0051CDD4750}" type="pres">
      <dgm:prSet presAssocID="{F9F3E23E-C8D5-495F-9B27-BFCA0059B0C7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71BA491D-63D4-42B8-B0F6-6AE6475AA9AE}" srcId="{B4086A10-8E2B-49B6-ACF0-FBC2A66F47F8}" destId="{08635157-F5C6-476E-8F67-E51C086B4E6E}" srcOrd="0" destOrd="0" parTransId="{ABC6E6BE-1255-4ABE-8B2C-D3341D23DEE4}" sibTransId="{8D764323-218D-421D-A941-3C22D2A33405}"/>
    <dgm:cxn modelId="{5275D227-0818-48AC-9476-A0BC96831080}" type="presOf" srcId="{12158ACF-5815-42E5-BF5B-2EE6BCF54689}" destId="{6B364F92-0328-4F3E-AA4F-A0051CDD4750}" srcOrd="0" destOrd="0" presId="urn:microsoft.com/office/officeart/2016/7/layout/VerticalSolidActionList"/>
    <dgm:cxn modelId="{FC5CBC42-02A5-4945-ADFA-4CC76B5AD2DE}" type="presOf" srcId="{F9F3E23E-C8D5-495F-9B27-BFCA0059B0C7}" destId="{A5F676F9-38F6-4B65-AAF9-E2EC76959E64}" srcOrd="0" destOrd="0" presId="urn:microsoft.com/office/officeart/2016/7/layout/VerticalSolidActionList"/>
    <dgm:cxn modelId="{0E358865-23F0-4C87-8A89-CAC53E9D8838}" type="presOf" srcId="{08635157-F5C6-476E-8F67-E51C086B4E6E}" destId="{822AF76B-919A-4278-BCA7-E16A25B3C32B}" srcOrd="0" destOrd="0" presId="urn:microsoft.com/office/officeart/2016/7/layout/VerticalSolidActionList"/>
    <dgm:cxn modelId="{8234F098-DAFF-43C8-A6FA-39310376866D}" type="presOf" srcId="{B4086A10-8E2B-49B6-ACF0-FBC2A66F47F8}" destId="{6146256C-918B-4679-B59A-C81FD28ABC6B}" srcOrd="0" destOrd="0" presId="urn:microsoft.com/office/officeart/2016/7/layout/VerticalSolidActionList"/>
    <dgm:cxn modelId="{78BBB3A0-43D4-4FFD-85E8-DD90104D27D2}" type="presOf" srcId="{BFC48D3B-0903-468D-BA02-B59B50A8632D}" destId="{39B88917-CBD9-43C2-B487-28FD58130C07}" srcOrd="0" destOrd="0" presId="urn:microsoft.com/office/officeart/2016/7/layout/VerticalSolidActionList"/>
    <dgm:cxn modelId="{A69914CE-D379-40F2-B5EE-34BBB003D075}" srcId="{B4086A10-8E2B-49B6-ACF0-FBC2A66F47F8}" destId="{F9F3E23E-C8D5-495F-9B27-BFCA0059B0C7}" srcOrd="1" destOrd="0" parTransId="{EF301F6D-684C-4AEE-BC73-24F907BFC448}" sibTransId="{DEFB7AA8-6397-486F-ABCB-EEF8B8C55A86}"/>
    <dgm:cxn modelId="{A996C8E3-8ECB-4385-9DA0-9DBA2C7AA0F2}" srcId="{F9F3E23E-C8D5-495F-9B27-BFCA0059B0C7}" destId="{12158ACF-5815-42E5-BF5B-2EE6BCF54689}" srcOrd="0" destOrd="0" parTransId="{EBD70955-7572-4906-AE51-2BE08475ED5E}" sibTransId="{91CD1DD5-8F31-45B1-86C4-FDEAC21FE66D}"/>
    <dgm:cxn modelId="{43159FEE-F1E3-4C4C-A3CE-6B2C3B042578}" srcId="{08635157-F5C6-476E-8F67-E51C086B4E6E}" destId="{BFC48D3B-0903-468D-BA02-B59B50A8632D}" srcOrd="0" destOrd="0" parTransId="{53CCB001-E5C7-4186-B7AF-F908BD78A917}" sibTransId="{4C7BB714-041B-495A-B7BF-CFB7F9EB8862}"/>
    <dgm:cxn modelId="{3B57A0B1-1447-4CE2-B587-31466980D60F}" type="presParOf" srcId="{6146256C-918B-4679-B59A-C81FD28ABC6B}" destId="{DC34998D-F961-44EB-BFD2-5563F21BF22B}" srcOrd="0" destOrd="0" presId="urn:microsoft.com/office/officeart/2016/7/layout/VerticalSolidActionList"/>
    <dgm:cxn modelId="{5B0BEB55-841F-4A3E-913D-477FE0436A24}" type="presParOf" srcId="{DC34998D-F961-44EB-BFD2-5563F21BF22B}" destId="{822AF76B-919A-4278-BCA7-E16A25B3C32B}" srcOrd="0" destOrd="0" presId="urn:microsoft.com/office/officeart/2016/7/layout/VerticalSolidActionList"/>
    <dgm:cxn modelId="{AC3C8FD4-97AF-4E2F-89DB-77380C9D7262}" type="presParOf" srcId="{DC34998D-F961-44EB-BFD2-5563F21BF22B}" destId="{39B88917-CBD9-43C2-B487-28FD58130C07}" srcOrd="1" destOrd="0" presId="urn:microsoft.com/office/officeart/2016/7/layout/VerticalSolidActionList"/>
    <dgm:cxn modelId="{91FD2DD1-CC5A-4F45-8743-28C27998D5E2}" type="presParOf" srcId="{6146256C-918B-4679-B59A-C81FD28ABC6B}" destId="{72F44002-7D3F-4B1D-968D-971AAE18133F}" srcOrd="1" destOrd="0" presId="urn:microsoft.com/office/officeart/2016/7/layout/VerticalSolidActionList"/>
    <dgm:cxn modelId="{FAE8D678-E6B7-407E-934B-E336582542B3}" type="presParOf" srcId="{6146256C-918B-4679-B59A-C81FD28ABC6B}" destId="{012AF47D-F98B-4EB9-A5CD-F0B53DE0DC48}" srcOrd="2" destOrd="0" presId="urn:microsoft.com/office/officeart/2016/7/layout/VerticalSolidActionList"/>
    <dgm:cxn modelId="{5FAF18D3-2320-4483-B974-FD294D6E44BE}" type="presParOf" srcId="{012AF47D-F98B-4EB9-A5CD-F0B53DE0DC48}" destId="{A5F676F9-38F6-4B65-AAF9-E2EC76959E64}" srcOrd="0" destOrd="0" presId="urn:microsoft.com/office/officeart/2016/7/layout/VerticalSolidActionList"/>
    <dgm:cxn modelId="{7FA2D05C-C562-45C7-9555-FB68C946B10A}" type="presParOf" srcId="{012AF47D-F98B-4EB9-A5CD-F0B53DE0DC48}" destId="{6B364F92-0328-4F3E-AA4F-A0051CDD4750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B88917-CBD9-43C2-B487-28FD58130C07}">
      <dsp:nvSpPr>
        <dsp:cNvPr id="0" name=""/>
        <dsp:cNvSpPr/>
      </dsp:nvSpPr>
      <dsp:spPr>
        <a:xfrm>
          <a:off x="2103120" y="382"/>
          <a:ext cx="8412480" cy="211192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536430" rIns="163225" bIns="53643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Can obtain “relative importance” of features</a:t>
          </a:r>
        </a:p>
      </dsp:txBody>
      <dsp:txXfrm>
        <a:off x="2103120" y="382"/>
        <a:ext cx="8412480" cy="2111928"/>
      </dsp:txXfrm>
    </dsp:sp>
    <dsp:sp modelId="{822AF76B-919A-4278-BCA7-E16A25B3C32B}">
      <dsp:nvSpPr>
        <dsp:cNvPr id="0" name=""/>
        <dsp:cNvSpPr/>
      </dsp:nvSpPr>
      <dsp:spPr>
        <a:xfrm>
          <a:off x="0" y="382"/>
          <a:ext cx="2103120" cy="211192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1290" tIns="208612" rIns="111290" bIns="208612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Interpretability</a:t>
          </a:r>
        </a:p>
      </dsp:txBody>
      <dsp:txXfrm>
        <a:off x="0" y="382"/>
        <a:ext cx="2103120" cy="2111928"/>
      </dsp:txXfrm>
    </dsp:sp>
    <dsp:sp modelId="{6B364F92-0328-4F3E-AA4F-A0051CDD4750}">
      <dsp:nvSpPr>
        <dsp:cNvPr id="0" name=""/>
        <dsp:cNvSpPr/>
      </dsp:nvSpPr>
      <dsp:spPr>
        <a:xfrm>
          <a:off x="2103120" y="2239026"/>
          <a:ext cx="8412480" cy="2111928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536430" rIns="163225" bIns="53643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Can parallelize some ensemble algorithms</a:t>
          </a:r>
        </a:p>
      </dsp:txBody>
      <dsp:txXfrm>
        <a:off x="2103120" y="2239026"/>
        <a:ext cx="8412480" cy="2111928"/>
      </dsp:txXfrm>
    </dsp:sp>
    <dsp:sp modelId="{A5F676F9-38F6-4B65-AAF9-E2EC76959E64}">
      <dsp:nvSpPr>
        <dsp:cNvPr id="0" name=""/>
        <dsp:cNvSpPr/>
      </dsp:nvSpPr>
      <dsp:spPr>
        <a:xfrm>
          <a:off x="0" y="2239026"/>
          <a:ext cx="2103120" cy="2111928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1290" tIns="208612" rIns="111290" bIns="208612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Computational Cost</a:t>
          </a:r>
        </a:p>
      </dsp:txBody>
      <dsp:txXfrm>
        <a:off x="0" y="2239026"/>
        <a:ext cx="2103120" cy="21119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0552F-DD26-42CE-A238-EDE84C3DDC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C03AE-9640-455B-98E7-21794F416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E164E-21F8-4EFC-AB9A-4947F64BE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6/30/2018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C1949-A6AE-40C8-AA87-874F5AEEE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6DB1A-ED2C-49F6-AF2E-804C71EA3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46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FDF77-D594-4645-81BB-56BA24788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F8875-EB18-4304-AC60-94DB1435E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25219-2600-4939-88F5-758FDB46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6/30/2018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238F1-052F-4D96-9A56-A0AB6A68C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0CC65-63EF-4DEE-86AE-49B4A6B9F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68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36F48A-8B93-45D4-B66B-556619F43A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A7E887-8189-4B76-B1A5-B5202D150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0B5F1-1F4A-41F1-B24C-BA14FA1FC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6/30/2018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F27F9-50CB-46D7-AED3-5EAEFC37F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234CE-683D-4BA6-8A21-562AE349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8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96E9-3B5C-4533-9145-54A956B2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B6347-1AB1-43CE-B873-5B46124B3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70169-6133-471F-972F-798E43336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6/30/2018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5937C-C491-4D27-B914-347D8F226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DBFD7-EE81-4F29-88D6-FE0E41928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79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30E32-B1AC-43EF-90D1-CAE25938F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382E5-EA42-40DC-B776-D7ABA9C80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DCE27-AD0B-43B8-B896-71DCDAB3C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6/30/2018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B48FF-D502-4DDA-A094-F0E7793F0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CA7F5-3245-413C-97F5-BB5663667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74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9E9C1-AC21-4324-89D6-E775415C2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FB956-6410-45D1-9CDC-A24E76637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50B10-A28E-4AD8-A6C5-F41A93A7A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AB3BC-0169-4A73-BF68-6F6E4ECEB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6/30/2018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F1C09-A2E7-4005-AD05-6C3D90C6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3D072-0E17-49E5-9AE9-50AD44856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4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DE525-464E-4B2E-B928-4EAB09F0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C0ED9-0991-4540-8EEA-0356E276B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0C8D3-EFDA-41DF-BE89-61307A2C4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839942-DB6B-4929-8387-3406E53D6B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AFD604-4BAC-42A1-86AB-B94C189EF1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9E3B63-F059-4C77-8033-75C7D93DC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6/30/2018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953F92-7D95-4E4B-8FDA-2150AD56E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1CDB1E-AA69-4943-AACE-FF8E721ED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8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AD350-1487-4028-ADD2-C0FEB840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3F3751-4CCE-4910-8AD3-32834E877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6/30/2018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DD0E8-CEF8-4F2B-8551-F4BEAB1E6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2225B-F8FA-4B99-86C2-78D908673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26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49647B-BFC6-4BFB-BC82-B9FDB66CD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6/30/2018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07BE52-5CDD-4175-A697-A3ABBA6C7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77EC8-3C0C-4005-A500-0814E209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36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59613-E7F0-4012-9A99-873AE42A7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C47E0-7CA1-44AE-8D96-10C19F27F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F62951-D7DD-4EFD-B2AB-88B234D45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48B4F-3823-439D-8F18-E79953913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6/30/2018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DE907-86BD-427C-A0F8-9FB757704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2C313-64CE-49B6-A815-40D0DCDF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64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50D1-CA63-4EA7-9899-4C237701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CAA63C-3086-4108-BE35-E4C34D82D5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17BC08-AE39-418E-82D1-4996E71D5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11146-9692-4148-90E6-5016B9EBD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6/30/2018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C1801-C00F-4BA4-AA01-62C5AFFA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08CF2-02E1-4A76-B4DF-B39EC781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54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9D4CAC-1D3F-43F1-9AA9-F3CF266A9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8E7DD-3909-44CC-9652-F29A736F9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A399D-16AC-48B4-9C8E-6A1B2A80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DF951-47CE-49B7-BDA2-3D9BB2965B56}" type="datetimeFigureOut">
              <a:rPr lang="en-US" smtClean="0"/>
              <a:t>6/30/2018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24541-816D-4132-8DE4-44B0DAF0E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75AE4-78D6-405A-B4FF-0209A8A4D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94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F4E260-B79D-41D8-90EB-C84807CD77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135" y="476778"/>
            <a:ext cx="7212450" cy="59206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977C9-B5D6-4956-8486-F1BBAB1CC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215" y="1269255"/>
            <a:ext cx="5956353" cy="3038947"/>
          </a:xfrm>
        </p:spPr>
        <p:txBody>
          <a:bodyPr>
            <a:normAutofit/>
          </a:bodyPr>
          <a:lstStyle/>
          <a:p>
            <a:pPr algn="r"/>
            <a:r>
              <a:rPr lang="en-US" sz="5400" dirty="0">
                <a:solidFill>
                  <a:srgbClr val="FFFFFF"/>
                </a:solidFill>
              </a:rPr>
              <a:t>Ensemble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BC552-3970-40C8-920F-74EEBDC00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8215" y="4578114"/>
            <a:ext cx="5956353" cy="1247274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Jeff Macaluso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@</a:t>
            </a:r>
            <a:r>
              <a:rPr lang="en-US" sz="1800" dirty="0" err="1">
                <a:solidFill>
                  <a:srgbClr val="FFFFFF"/>
                </a:solidFill>
              </a:rPr>
              <a:t>MacalusoJeff</a:t>
            </a:r>
            <a:endParaRPr lang="en-US" sz="1800" dirty="0">
              <a:solidFill>
                <a:srgbClr val="FFFFFF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6AD50-C6DC-4D98-A467-9AC1F3C2D8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30880" y="4424906"/>
            <a:ext cx="365760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208F6-8B1C-4098-9388-150BC8E447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452" y="476778"/>
            <a:ext cx="3864383" cy="5920653"/>
          </a:xfrm>
          <a:prstGeom prst="rect">
            <a:avLst/>
          </a:prstGeom>
          <a:solidFill>
            <a:srgbClr val="A6A6A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25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2D1D1-68BE-47ED-993A-4A0CA086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Ensemble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84BEB-D658-45F4-AE78-0F29A6629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277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58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4D6ED-971D-42A2-9ECF-A31660E3C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20" y="643467"/>
            <a:ext cx="83461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96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2D1D1-68BE-47ED-993A-4A0CA086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642583"/>
            <a:ext cx="9144000" cy="1099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dirty="0"/>
              <a:t>Recap: Bias-Variance Tradeoff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E885FA-583E-488C-A3B2-2647B84A816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916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26">
            <a:extLst>
              <a:ext uri="{FF2B5EF4-FFF2-40B4-BE49-F238E27FC236}">
                <a16:creationId xmlns:a16="http://schemas.microsoft.com/office/drawing/2014/main" id="{87B1CEC7-C2CE-4440-A0F7-0BE6B3AADB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61531-4BCC-43A8-BAFD-2A34774F9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52" y="640080"/>
            <a:ext cx="4931591" cy="3291840"/>
          </a:xfrm>
          <a:prstGeom prst="rect">
            <a:avLst/>
          </a:prstGeom>
        </p:spPr>
      </p:pic>
      <p:sp>
        <p:nvSpPr>
          <p:cNvPr id="19" name="Rounded Rectangle 16">
            <a:extLst>
              <a:ext uri="{FF2B5EF4-FFF2-40B4-BE49-F238E27FC236}">
                <a16:creationId xmlns:a16="http://schemas.microsoft.com/office/drawing/2014/main" id="{7B0DBF0B-D7C2-4F15-94AE-3152558245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320843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E7A4C2-20F9-4AFC-9D29-50BE0E241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737" y="640080"/>
            <a:ext cx="4931591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09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34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2D1D1-68BE-47ED-993A-4A0CA086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Recap: Bias-Variance Tradeoff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78B74-7AE2-43EB-AE2E-76123968D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216" y="304587"/>
            <a:ext cx="6363859" cy="62524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CFFDF8-7679-4F7D-B7A0-5D6A17F1E498}"/>
              </a:ext>
            </a:extLst>
          </p:cNvPr>
          <p:cNvSpPr txBox="1"/>
          <p:nvPr/>
        </p:nvSpPr>
        <p:spPr>
          <a:xfrm>
            <a:off x="10269230" y="6557078"/>
            <a:ext cx="1922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Credit: Scott </a:t>
            </a:r>
            <a:r>
              <a:rPr lang="en-US" sz="1200" dirty="0" err="1"/>
              <a:t>Fortmann</a:t>
            </a:r>
            <a:r>
              <a:rPr lang="en-US" sz="1200" dirty="0"/>
              <a:t>-Roe </a:t>
            </a:r>
          </a:p>
        </p:txBody>
      </p:sp>
    </p:spTree>
    <p:extLst>
      <p:ext uri="{BB962C8B-B14F-4D97-AF65-F5344CB8AC3E}">
        <p14:creationId xmlns:p14="http://schemas.microsoft.com/office/powerpoint/2010/main" val="2709280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6CF29CD-38B8-4924-BA11-6D60517487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2D1D1-68BE-47ED-993A-4A0CA086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</a:rPr>
              <a:t>Recap: Bias-Variance Tradeoff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04303B-412E-4475-B322-07CD743EA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4" y="407883"/>
            <a:ext cx="5458816" cy="342540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6013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3FCFE46-1EBE-4073-A94A-E7B333500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949" y="321734"/>
            <a:ext cx="5389814" cy="35977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A2615D-E544-4EEA-A8AC-D4E40B4D20AD}"/>
              </a:ext>
            </a:extLst>
          </p:cNvPr>
          <p:cNvSpPr txBox="1"/>
          <p:nvPr/>
        </p:nvSpPr>
        <p:spPr>
          <a:xfrm>
            <a:off x="4166946" y="3919438"/>
            <a:ext cx="1922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Credit: Scott </a:t>
            </a:r>
            <a:r>
              <a:rPr lang="en-US" sz="1200" dirty="0" err="1"/>
              <a:t>Fortmann</a:t>
            </a:r>
            <a:r>
              <a:rPr lang="en-US" sz="1200" dirty="0"/>
              <a:t>-Roe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BCCEFF-E663-48D9-815D-A70C86BD143E}"/>
              </a:ext>
            </a:extLst>
          </p:cNvPr>
          <p:cNvSpPr txBox="1"/>
          <p:nvPr/>
        </p:nvSpPr>
        <p:spPr>
          <a:xfrm>
            <a:off x="10796819" y="3919437"/>
            <a:ext cx="1351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Credit: Chris </a:t>
            </a:r>
            <a:r>
              <a:rPr lang="en-US" sz="1200" dirty="0" err="1"/>
              <a:t>Albon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25044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974AA-2D3E-4E86-987A-2B3CBB51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Recap: Diagnosing High Bias/Variance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288B52-A722-43A2-8E88-82F996662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459" y="323637"/>
            <a:ext cx="8342366" cy="6235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35869-5DDA-40E4-80E4-2E652CC6FC39}"/>
              </a:ext>
            </a:extLst>
          </p:cNvPr>
          <p:cNvSpPr txBox="1"/>
          <p:nvPr/>
        </p:nvSpPr>
        <p:spPr>
          <a:xfrm>
            <a:off x="10679965" y="6559557"/>
            <a:ext cx="145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Credit: Satya Mallick</a:t>
            </a:r>
          </a:p>
        </p:txBody>
      </p:sp>
    </p:spTree>
    <p:extLst>
      <p:ext uri="{BB962C8B-B14F-4D97-AF65-F5344CB8AC3E}">
        <p14:creationId xmlns:p14="http://schemas.microsoft.com/office/powerpoint/2010/main" val="3194972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68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2404EE-D34F-418F-AA05-100B93A74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1" y="643467"/>
            <a:ext cx="9904117" cy="5571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59E53F-DFD5-4D5D-BABC-A49791F20477}"/>
              </a:ext>
            </a:extLst>
          </p:cNvPr>
          <p:cNvSpPr txBox="1"/>
          <p:nvPr/>
        </p:nvSpPr>
        <p:spPr>
          <a:xfrm>
            <a:off x="9748150" y="5937534"/>
            <a:ext cx="1299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Credit: Erin </a:t>
            </a:r>
            <a:r>
              <a:rPr lang="en-US" sz="1200" dirty="0" err="1"/>
              <a:t>LeDell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70400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50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75BA63-1D9F-43F4-A22C-9FC572545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20" y="643467"/>
            <a:ext cx="83461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7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5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12A6E8-7CAB-44B2-9E40-FF84041E7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20" y="643467"/>
            <a:ext cx="83461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60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40F6F2-203B-4EC8-B758-706DA6286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20" y="643467"/>
            <a:ext cx="83461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51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1C9F43-541C-4CE7-85C4-5AF13A7B6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76362"/>
            <a:ext cx="9144000" cy="26032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Slides &amp; Notebook on GitHub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8FEF83-58AA-4A2B-BA11-CACE680BA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18088"/>
            <a:ext cx="9144000" cy="139371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www.github.com/JeffMacaluso/Talks/</a:t>
            </a:r>
            <a:r>
              <a:rPr lang="en-US" sz="2400" b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fillthisin</a:t>
            </a:r>
          </a:p>
        </p:txBody>
      </p:sp>
    </p:spTree>
    <p:extLst>
      <p:ext uri="{BB962C8B-B14F-4D97-AF65-F5344CB8AC3E}">
        <p14:creationId xmlns:p14="http://schemas.microsoft.com/office/powerpoint/2010/main" val="3137250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6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C2C5E2-6DC4-4DAD-8C95-94F287032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20" y="643467"/>
            <a:ext cx="83461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77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CF1E41-B91F-4A55-83A6-D42BF36CF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16" y="1739153"/>
            <a:ext cx="10343570" cy="4396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FC68C7-D3CD-4FF0-B1F5-C8B874B31A66}"/>
              </a:ext>
            </a:extLst>
          </p:cNvPr>
          <p:cNvSpPr txBox="1"/>
          <p:nvPr/>
        </p:nvSpPr>
        <p:spPr>
          <a:xfrm>
            <a:off x="4967870" y="628501"/>
            <a:ext cx="22562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Stacking</a:t>
            </a:r>
          </a:p>
        </p:txBody>
      </p:sp>
    </p:spTree>
    <p:extLst>
      <p:ext uri="{BB962C8B-B14F-4D97-AF65-F5344CB8AC3E}">
        <p14:creationId xmlns:p14="http://schemas.microsoft.com/office/powerpoint/2010/main" val="2116541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38CD791F-6E1D-4060-BB32-051689F141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08319" y="1794274"/>
            <a:ext cx="5614835" cy="3116233"/>
          </a:xfrm>
          <a:prstGeom prst="rect">
            <a:avLst/>
          </a:prstGeom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0BBCDF-B3B1-4172-9C2C-C5A28D82C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does that look familiar?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E6DD6B-FD32-4EA6-AA8E-741CA2E05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Neural Networks learn features from the data and have a final classifier</a:t>
            </a:r>
          </a:p>
          <a:p>
            <a:r>
              <a:rPr lang="en-US" sz="2000" dirty="0"/>
              <a:t>Stacking learns the optimal combination of base models for predictions</a:t>
            </a:r>
          </a:p>
        </p:txBody>
      </p:sp>
    </p:spTree>
    <p:extLst>
      <p:ext uri="{BB962C8B-B14F-4D97-AF65-F5344CB8AC3E}">
        <p14:creationId xmlns:p14="http://schemas.microsoft.com/office/powerpoint/2010/main" val="109756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0337E5-CA8F-4AB1-BF54-41F87A1D2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Ensemble Algorithms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1793E-DF91-4A9B-AC55-0E28E0D26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  <a:p>
            <a:pPr lvl="1"/>
            <a:r>
              <a:rPr lang="en-US" dirty="0"/>
              <a:t>Random Forests</a:t>
            </a:r>
          </a:p>
          <a:p>
            <a:r>
              <a:rPr lang="en-US" dirty="0"/>
              <a:t>Boosting</a:t>
            </a:r>
          </a:p>
          <a:p>
            <a:pPr lvl="1"/>
            <a:r>
              <a:rPr lang="en-US" dirty="0"/>
              <a:t>Gradient Boosted Trees</a:t>
            </a:r>
          </a:p>
          <a:p>
            <a:pPr lvl="1"/>
            <a:r>
              <a:rPr lang="en-US" dirty="0" err="1"/>
              <a:t>AdaBoost</a:t>
            </a:r>
            <a:r>
              <a:rPr lang="en-US" dirty="0"/>
              <a:t> (Adaptive Boosting)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63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026F8-601E-4F16-93A1-07D6605E3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9286" y="481264"/>
            <a:ext cx="3702251" cy="39078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dirty="0"/>
              <a:t>Popular Ensemble Frameworks </a:t>
            </a:r>
            <a:r>
              <a:rPr lang="en-US" sz="3600" dirty="0"/>
              <a:t>(in Python)</a:t>
            </a:r>
            <a:endParaRPr lang="en-US" sz="5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6EA6FB-3383-4F9A-9A6F-DA4FE1FAB7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3465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A8E07FE-BFAA-4CBE-B96B-0F694DA175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1051" y="481264"/>
            <a:ext cx="2412380" cy="18578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7BD7C9-9B2A-4CCB-93AF-241C3F939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480" y="1004216"/>
            <a:ext cx="2105521" cy="810212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3DF8A13-1AA5-49B1-A0EC-59CC621311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81264"/>
            <a:ext cx="2412380" cy="18578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699075-320A-4E60-9E0E-8774377B2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498" y="906094"/>
            <a:ext cx="2093976" cy="100821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22F8C46-6106-4015-BCB7-43FC487899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3" y="2503727"/>
            <a:ext cx="4008798" cy="38833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084E30-02A9-4C07-A496-162672530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2" y="2662325"/>
            <a:ext cx="3566160" cy="356616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B3C1EE0E-70CD-4133-B7D7-E084A424E2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500064"/>
            <a:ext cx="2412380" cy="22096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838AE12-ECE9-419F-B756-2D09DAE183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4447" y="4459986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ED071E84-BB3A-47EC-A486-BA36B1EC4D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4870580"/>
            <a:ext cx="2412380" cy="1516504"/>
          </a:xfrm>
          <a:prstGeom prst="rect">
            <a:avLst/>
          </a:pr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3B121C0-4B7B-46DB-A816-565A022E9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295" y="2497744"/>
            <a:ext cx="2412380" cy="221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62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55E198-4D17-4E0F-ADD0-E5D76799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2403" y="2980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Notebook Walkthrough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8E53B1-00FA-49E0-8199-1CE46D552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1405" y="5255343"/>
            <a:ext cx="4222376" cy="7799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Notebook available 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F27C3-496D-41F0-8E96-006470463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2" y="734486"/>
            <a:ext cx="4047843" cy="4020857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ED0DED1-C469-49AF-9A17-A5370CF64385}"/>
              </a:ext>
            </a:extLst>
          </p:cNvPr>
          <p:cNvSpPr txBox="1">
            <a:spLocks/>
          </p:cNvSpPr>
          <p:nvPr/>
        </p:nvSpPr>
        <p:spPr>
          <a:xfrm>
            <a:off x="4006641" y="5970495"/>
            <a:ext cx="7871012" cy="770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www.github.com/JeffMacaluso/Talks/blahblahblah</a:t>
            </a:r>
          </a:p>
        </p:txBody>
      </p:sp>
    </p:spTree>
    <p:extLst>
      <p:ext uri="{BB962C8B-B14F-4D97-AF65-F5344CB8AC3E}">
        <p14:creationId xmlns:p14="http://schemas.microsoft.com/office/powerpoint/2010/main" val="1844959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0ABC4D-86DF-4732-A724-11D2527E7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45810"/>
            <a:ext cx="6413500" cy="1355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About Me</a:t>
            </a:r>
          </a:p>
        </p:txBody>
      </p:sp>
      <p:sp>
        <p:nvSpPr>
          <p:cNvPr id="30" name="Freeform 17">
            <a:extLst>
              <a:ext uri="{FF2B5EF4-FFF2-40B4-BE49-F238E27FC236}">
                <a16:creationId xmlns:a16="http://schemas.microsoft.com/office/drawing/2014/main" id="{14D8491E-61E0-4939-B77E-8B58E11274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110" cy="2130951"/>
          </a:xfrm>
          <a:custGeom>
            <a:avLst/>
            <a:gdLst>
              <a:gd name="connsiteX0" fmla="*/ 0 w 8663110"/>
              <a:gd name="connsiteY0" fmla="*/ 0 h 2130951"/>
              <a:gd name="connsiteX1" fmla="*/ 819150 w 8663110"/>
              <a:gd name="connsiteY1" fmla="*/ 0 h 2130951"/>
              <a:gd name="connsiteX2" fmla="*/ 1028700 w 8663110"/>
              <a:gd name="connsiteY2" fmla="*/ 0 h 2130951"/>
              <a:gd name="connsiteX3" fmla="*/ 4187970 w 8663110"/>
              <a:gd name="connsiteY3" fmla="*/ 0 h 2130951"/>
              <a:gd name="connsiteX4" fmla="*/ 4400550 w 8663110"/>
              <a:gd name="connsiteY4" fmla="*/ 0 h 2130951"/>
              <a:gd name="connsiteX5" fmla="*/ 5262791 w 8663110"/>
              <a:gd name="connsiteY5" fmla="*/ 0 h 2130951"/>
              <a:gd name="connsiteX6" fmla="*/ 5262791 w 8663110"/>
              <a:gd name="connsiteY6" fmla="*/ 478 h 2130951"/>
              <a:gd name="connsiteX7" fmla="*/ 8663110 w 8663110"/>
              <a:gd name="connsiteY7" fmla="*/ 478 h 2130951"/>
              <a:gd name="connsiteX8" fmla="*/ 7676422 w 8663110"/>
              <a:gd name="connsiteY8" fmla="*/ 2130951 h 2130951"/>
              <a:gd name="connsiteX9" fmla="*/ 4400550 w 8663110"/>
              <a:gd name="connsiteY9" fmla="*/ 2130951 h 2130951"/>
              <a:gd name="connsiteX10" fmla="*/ 4187970 w 8663110"/>
              <a:gd name="connsiteY10" fmla="*/ 2130951 h 2130951"/>
              <a:gd name="connsiteX11" fmla="*/ 1028700 w 8663110"/>
              <a:gd name="connsiteY11" fmla="*/ 2130951 h 2130951"/>
              <a:gd name="connsiteX12" fmla="*/ 819150 w 8663110"/>
              <a:gd name="connsiteY12" fmla="*/ 2130951 h 2130951"/>
              <a:gd name="connsiteX13" fmla="*/ 0 w 8663110"/>
              <a:gd name="connsiteY13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63110" h="2130951">
                <a:moveTo>
                  <a:pt x="0" y="0"/>
                </a:moveTo>
                <a:lnTo>
                  <a:pt x="819150" y="0"/>
                </a:lnTo>
                <a:lnTo>
                  <a:pt x="1028700" y="0"/>
                </a:lnTo>
                <a:lnTo>
                  <a:pt x="4187970" y="0"/>
                </a:lnTo>
                <a:lnTo>
                  <a:pt x="4400550" y="0"/>
                </a:lnTo>
                <a:lnTo>
                  <a:pt x="5262791" y="0"/>
                </a:lnTo>
                <a:lnTo>
                  <a:pt x="5262791" y="478"/>
                </a:lnTo>
                <a:lnTo>
                  <a:pt x="8663110" y="478"/>
                </a:lnTo>
                <a:lnTo>
                  <a:pt x="7676422" y="2130951"/>
                </a:lnTo>
                <a:lnTo>
                  <a:pt x="4400550" y="2130951"/>
                </a:lnTo>
                <a:lnTo>
                  <a:pt x="4187970" y="2130951"/>
                </a:lnTo>
                <a:lnTo>
                  <a:pt x="1028700" y="2130951"/>
                </a:lnTo>
                <a:lnTo>
                  <a:pt x="819150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425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BE8FA3-BD77-4EF8-9D51-C92EE7697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110" y="464642"/>
            <a:ext cx="3207156" cy="15233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F0691-E15F-4FF7-A444-FCBF64E28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0" y="3716419"/>
            <a:ext cx="3928459" cy="1011578"/>
          </a:xfrm>
          <a:prstGeom prst="rect">
            <a:avLst/>
          </a:prstGeom>
        </p:spPr>
      </p:pic>
      <p:sp>
        <p:nvSpPr>
          <p:cNvPr id="32" name="Freeform 18">
            <a:extLst>
              <a:ext uri="{FF2B5EF4-FFF2-40B4-BE49-F238E27FC236}">
                <a16:creationId xmlns:a16="http://schemas.microsoft.com/office/drawing/2014/main" id="{E2129A46-8F64-4F45-A226-F09DCA07BF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683319"/>
            <a:ext cx="6516874" cy="2174681"/>
          </a:xfrm>
          <a:custGeom>
            <a:avLst/>
            <a:gdLst>
              <a:gd name="connsiteX0" fmla="*/ 0 w 6516874"/>
              <a:gd name="connsiteY0" fmla="*/ 0 h 2174681"/>
              <a:gd name="connsiteX1" fmla="*/ 819150 w 6516874"/>
              <a:gd name="connsiteY1" fmla="*/ 0 h 2174681"/>
              <a:gd name="connsiteX2" fmla="*/ 1038225 w 6516874"/>
              <a:gd name="connsiteY2" fmla="*/ 0 h 2174681"/>
              <a:gd name="connsiteX3" fmla="*/ 6516874 w 6516874"/>
              <a:gd name="connsiteY3" fmla="*/ 0 h 2174681"/>
              <a:gd name="connsiteX4" fmla="*/ 5509712 w 6516874"/>
              <a:gd name="connsiteY4" fmla="*/ 2174681 h 2174681"/>
              <a:gd name="connsiteX5" fmla="*/ 1038225 w 6516874"/>
              <a:gd name="connsiteY5" fmla="*/ 2174681 h 2174681"/>
              <a:gd name="connsiteX6" fmla="*/ 947987 w 6516874"/>
              <a:gd name="connsiteY6" fmla="*/ 2174681 h 2174681"/>
              <a:gd name="connsiteX7" fmla="*/ 819150 w 6516874"/>
              <a:gd name="connsiteY7" fmla="*/ 2174681 h 2174681"/>
              <a:gd name="connsiteX8" fmla="*/ 0 w 6516874"/>
              <a:gd name="connsiteY8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16874" h="2174681">
                <a:moveTo>
                  <a:pt x="0" y="0"/>
                </a:moveTo>
                <a:lnTo>
                  <a:pt x="819150" y="0"/>
                </a:lnTo>
                <a:lnTo>
                  <a:pt x="1038225" y="0"/>
                </a:lnTo>
                <a:lnTo>
                  <a:pt x="6516874" y="0"/>
                </a:lnTo>
                <a:lnTo>
                  <a:pt x="5509712" y="2174681"/>
                </a:lnTo>
                <a:lnTo>
                  <a:pt x="1038225" y="2174681"/>
                </a:lnTo>
                <a:lnTo>
                  <a:pt x="947987" y="2174681"/>
                </a:lnTo>
                <a:lnTo>
                  <a:pt x="819150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0B783F6-6683-4C30-95CC-37A3C205C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776" y="5546955"/>
            <a:ext cx="4447490" cy="9300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A1D55C-D311-43AC-94F6-C633C0294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740" y="2452683"/>
            <a:ext cx="3676525" cy="44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3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DAE025-45AF-42E9-AB65-D9CECEED7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are ensemble methods and why should I care?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110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A7DB5A-4426-4512-A364-ADC5B37AF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17" y="643467"/>
            <a:ext cx="83461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85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C8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07FCC-A4A8-48EA-9552-33AC871E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Kaggle: 2016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E2FC1E-9B52-4E84-B914-13CEEFE91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207949"/>
            <a:ext cx="7188199" cy="44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91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55C2CF-EFB6-40D4-91FE-FB9B396EC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Why not use XGBoost &amp; Keras for everything?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B252A-DA86-401E-BFAF-5625FC009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Interpretability</a:t>
            </a:r>
          </a:p>
          <a:p>
            <a:r>
              <a:rPr lang="en-US" sz="2400" dirty="0"/>
              <a:t>Computational cost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368388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F59F7-6098-48C0-94B9-676463C7B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 Free Lunch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46FF4-E3DE-4625-A026-BB584ED80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67" y="4670258"/>
            <a:ext cx="5293449" cy="1371405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“There is no one model that works best for every problem”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576CA0-521D-45A8-8AE5-B0976E6109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  <p:pic>
        <p:nvPicPr>
          <p:cNvPr id="7" name="Graphic 6" descr="Fork and knife">
            <a:extLst>
              <a:ext uri="{FF2B5EF4-FFF2-40B4-BE49-F238E27FC236}">
                <a16:creationId xmlns:a16="http://schemas.microsoft.com/office/drawing/2014/main" id="{D310AD8E-538D-4E71-A261-C1D33DBB9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37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651FA-6BFB-4028-AD20-246B376C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However…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20ED62A-FCE6-4F84-AFCA-CE8649E635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842929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0997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196</Words>
  <Application>Microsoft Office PowerPoint</Application>
  <PresentationFormat>Widescreen</PresentationFormat>
  <Paragraphs>44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Ensemble Methods</vt:lpstr>
      <vt:lpstr>Slides &amp; Notebook on GitHub</vt:lpstr>
      <vt:lpstr>About Me</vt:lpstr>
      <vt:lpstr>What are ensemble methods and why should I care?</vt:lpstr>
      <vt:lpstr>PowerPoint Presentation</vt:lpstr>
      <vt:lpstr>Kaggle: 2016</vt:lpstr>
      <vt:lpstr>Why not use XGBoost &amp; Keras for everything?</vt:lpstr>
      <vt:lpstr>No Free Lunch Theorem</vt:lpstr>
      <vt:lpstr>However…</vt:lpstr>
      <vt:lpstr>More on Ensemble Methods</vt:lpstr>
      <vt:lpstr>PowerPoint Presentation</vt:lpstr>
      <vt:lpstr>Recap: Bias-Variance Tradeoff</vt:lpstr>
      <vt:lpstr>Recap: Bias-Variance Tradeoff</vt:lpstr>
      <vt:lpstr>Recap: Bias-Variance Tradeoff</vt:lpstr>
      <vt:lpstr>Recap: Diagnosing High Bias/Variance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does that look familiar?</vt:lpstr>
      <vt:lpstr>Popular Ensemble Algorithms</vt:lpstr>
      <vt:lpstr>Popular Ensemble Frameworks (in Python)</vt:lpstr>
      <vt:lpstr>Notebook Walkthrough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Ensemble Methods</dc:title>
  <dc:creator>Jeff Macaluso</dc:creator>
  <cp:lastModifiedBy>Jeff Macaluso</cp:lastModifiedBy>
  <cp:revision>20</cp:revision>
  <dcterms:created xsi:type="dcterms:W3CDTF">2018-06-30T19:25:46Z</dcterms:created>
  <dcterms:modified xsi:type="dcterms:W3CDTF">2018-06-30T23:11:55Z</dcterms:modified>
</cp:coreProperties>
</file>